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sldIdLst>
    <p:sldId id="304" r:id="rId5"/>
    <p:sldId id="310" r:id="rId6"/>
    <p:sldId id="314" r:id="rId7"/>
    <p:sldId id="308" r:id="rId8"/>
    <p:sldId id="313" r:id="rId9"/>
    <p:sldId id="288" r:id="rId10"/>
    <p:sldId id="299" r:id="rId11"/>
    <p:sldId id="258" r:id="rId12"/>
    <p:sldId id="303" r:id="rId13"/>
    <p:sldId id="30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122" autoAdjust="0"/>
    <p:restoredTop sz="93750" autoAdjust="0"/>
  </p:normalViewPr>
  <p:slideViewPr>
    <p:cSldViewPr snapToGrid="0">
      <p:cViewPr varScale="1">
        <p:scale>
          <a:sx n="86" d="100"/>
          <a:sy n="86" d="100"/>
        </p:scale>
        <p:origin x="370" y="53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6/27/2023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mailto:contact@impetus.mk" TargetMode="Externa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1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Digital divide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IMPETUS, North Macedonia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/>
          <a:lstStyle/>
          <a:p>
            <a:r>
              <a:rPr lang="en-US" dirty="0"/>
              <a:t>IMPETUS </a:t>
            </a:r>
          </a:p>
          <a:p>
            <a:r>
              <a:rPr lang="en-US" dirty="0">
                <a:hlinkClick r:id="rId2"/>
              </a:rPr>
              <a:t>contact@impetus.mk</a:t>
            </a:r>
            <a:r>
              <a:rPr lang="en-US" dirty="0"/>
              <a:t> </a:t>
            </a:r>
          </a:p>
          <a:p>
            <a:r>
              <a:rPr lang="en-US" dirty="0"/>
              <a:t>+389 71 276 151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Challenges </a:t>
            </a:r>
          </a:p>
        </p:txBody>
      </p:sp>
      <p:pic>
        <p:nvPicPr>
          <p:cNvPr id="26" name="Content Placeholder 25" descr="Building outline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93975" y="2555081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2504" y="2170112"/>
            <a:ext cx="2286001" cy="2741087"/>
          </a:xfrm>
        </p:spPr>
        <p:txBody>
          <a:bodyPr>
            <a:normAutofit fontScale="40000" lnSpcReduction="20000"/>
          </a:bodyPr>
          <a:lstStyle/>
          <a:p>
            <a:r>
              <a:rPr lang="en-ZA" sz="2500" noProof="1"/>
              <a:t>DDoS attacks</a:t>
            </a:r>
          </a:p>
          <a:p>
            <a:r>
              <a:rPr lang="en-ZA" sz="2500" noProof="1"/>
              <a:t>Cyber threats</a:t>
            </a:r>
          </a:p>
          <a:p>
            <a:r>
              <a:rPr lang="en-ZA" sz="2500" noProof="1"/>
              <a:t>Blocked access to website accounts/phishing mail</a:t>
            </a:r>
          </a:p>
          <a:p>
            <a:endParaRPr lang="en-ZA" noProof="1"/>
          </a:p>
        </p:txBody>
      </p:sp>
      <p:pic>
        <p:nvPicPr>
          <p:cNvPr id="28" name="Content Placeholder 27" descr="Group outline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38800" y="2557462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/>
          </a:bodyPr>
          <a:lstStyle/>
          <a:p>
            <a:r>
              <a:rPr lang="en-ZA" noProof="1"/>
              <a:t>Social media  Disinformation campaigns 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No GDPR strong enforcement and no regular audits assessments</a:t>
            </a:r>
          </a:p>
        </p:txBody>
      </p:sp>
      <p:pic>
        <p:nvPicPr>
          <p:cNvPr id="30" name="Content Placeholder 29" descr="Open hand with plant outline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91563" y="2553494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6178"/>
            <a:ext cx="6512512" cy="1370522"/>
          </a:xfrm>
        </p:spPr>
        <p:txBody>
          <a:bodyPr>
            <a:normAutofit/>
          </a:bodyPr>
          <a:lstStyle/>
          <a:p>
            <a:r>
              <a:rPr lang="en-ZA" dirty="0"/>
              <a:t>Digital security sprint key takeaways 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88273" y="1756701"/>
            <a:ext cx="4944862" cy="4715122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</a:pPr>
            <a:r>
              <a:rPr lang="en-US" sz="18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While most CSOs do regular software updates and have password-protected computers, </a:t>
            </a:r>
            <a:r>
              <a:rPr lang="en-US" sz="1800" dirty="0"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they lack other basic security measures like:</a:t>
            </a:r>
          </a:p>
          <a:p>
            <a:pPr marL="285750" indent="-285750" algn="just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1800" dirty="0"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2FA, use of password managers, changing Wi-Fi passwords regularly, sharing the network key password for office visitors,  no training for  cybersecurity</a:t>
            </a:r>
          </a:p>
          <a:p>
            <a:pPr marL="285750" indent="-285750" algn="just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1800" dirty="0"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regular website backups, no data encryption, no use of VPN, and no regular risk assessments.</a:t>
            </a:r>
          </a:p>
          <a:p>
            <a:pPr marL="285750" indent="-285750" algn="just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1800" dirty="0"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privacy by design enforcement 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312" y="365125"/>
            <a:ext cx="10484488" cy="1003975"/>
          </a:xfrm>
        </p:spPr>
        <p:txBody>
          <a:bodyPr>
            <a:normAutofit/>
          </a:bodyPr>
          <a:lstStyle/>
          <a:p>
            <a:r>
              <a:rPr lang="en-US" dirty="0"/>
              <a:t>PROBLEM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200" y="1345880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MARKET GAP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754950"/>
            <a:ext cx="3937986" cy="1346143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/>
            <a:r>
              <a:rPr lang="en-US" dirty="0"/>
              <a:t>Cybersecurity capacity is usually outsourced (both nationally and internationally) and is not built–in the organizations, creating gaps and vulnerabilities. Demand is higher than the national supply. 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8223" y="3071173"/>
            <a:ext cx="3637553" cy="526364"/>
          </a:xfrm>
        </p:spPr>
        <p:txBody>
          <a:bodyPr>
            <a:noAutofit/>
          </a:bodyPr>
          <a:lstStyle/>
          <a:p>
            <a:endParaRPr lang="en-US" dirty="0"/>
          </a:p>
          <a:p>
            <a:r>
              <a:rPr lang="en-US" dirty="0"/>
              <a:t>CUSTOMERS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69311" y="3823727"/>
            <a:ext cx="3937986" cy="1192732"/>
          </a:xfrm>
        </p:spPr>
        <p:txBody>
          <a:bodyPr>
            <a:normAutofit/>
          </a:bodyPr>
          <a:lstStyle/>
          <a:p>
            <a:r>
              <a:rPr lang="en-US" dirty="0"/>
              <a:t>75% increase of CSOs that want to be digital security efficient and literate, proves that there’s employee interest for more privacy-by-design concept implementation. 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FINANCIALS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69311" y="5532209"/>
            <a:ext cx="4546068" cy="753181"/>
          </a:xfrm>
        </p:spPr>
        <p:txBody>
          <a:bodyPr>
            <a:normAutofit/>
          </a:bodyPr>
          <a:lstStyle/>
          <a:p>
            <a:r>
              <a:rPr lang="en-US" dirty="0"/>
              <a:t>CSOs are not spending anything on digital security but rely on donor driven strategies. 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028797" y="122952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COSTS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19" y="1595289"/>
            <a:ext cx="4363779" cy="2002248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Loss of sensitive data of citizens from different target groups due to no privacy by design implemented procedures. </a:t>
            </a:r>
          </a:p>
          <a:p>
            <a:r>
              <a:rPr lang="en-US" dirty="0"/>
              <a:t>Think of the database from victims from domestic violence or trafficking in human beings reporting to CSOs.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USABILITY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6" y="3823727"/>
            <a:ext cx="4719748" cy="1192732"/>
          </a:xfrm>
        </p:spPr>
        <p:txBody>
          <a:bodyPr/>
          <a:lstStyle/>
          <a:p>
            <a:r>
              <a:rPr lang="en-US" sz="1600" b="1" dirty="0">
                <a:solidFill>
                  <a:schemeClr val="accent2">
                    <a:lumMod val="50000"/>
                  </a:schemeClr>
                </a:solidFill>
              </a:rPr>
              <a:t>The core business of the CSOs is the internet</a:t>
            </a:r>
            <a:r>
              <a:rPr lang="en-US" dirty="0"/>
              <a:t>. They all use it, but not efficiently in terms in digital security.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/>
          <a:lstStyle/>
          <a:p>
            <a:r>
              <a:rPr lang="en-US" dirty="0"/>
              <a:t>GROWTH STRATEGY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F4ED644-C47C-456A-96A0-2E9A580059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72768" y="1389888"/>
            <a:ext cx="9052560" cy="395859"/>
          </a:xfrm>
        </p:spPr>
        <p:txBody>
          <a:bodyPr/>
          <a:lstStyle/>
          <a:p>
            <a:r>
              <a:rPr lang="en-ZA" dirty="0"/>
              <a:t>How we’ll scale digital security in the future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r>
              <a:rPr lang="en-US" dirty="0"/>
              <a:t>½ from 2022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3392424"/>
            <a:ext cx="2743200" cy="146304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mk-MK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86.6% of households had access to the internet from home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99309" y="2450591"/>
            <a:ext cx="3200400" cy="2567009"/>
          </a:xfrm>
        </p:spPr>
        <p:txBody>
          <a:bodyPr/>
          <a:lstStyle/>
          <a:p>
            <a:r>
              <a:rPr lang="en-US" dirty="0"/>
              <a:t>2022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A2AC06B-E1EB-4973-A6DF-05697A7396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3392424"/>
            <a:ext cx="2743200" cy="1463040"/>
          </a:xfrm>
        </p:spPr>
        <p:txBody>
          <a:bodyPr/>
          <a:lstStyle/>
          <a:p>
            <a:r>
              <a:rPr lang="mk-MK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73.9% used it several times during the day</a:t>
            </a:r>
            <a:endParaRPr lang="en-US" dirty="0"/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r>
              <a:rPr lang="en-US" dirty="0"/>
              <a:t>2022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3392424"/>
            <a:ext cx="2932762" cy="1463040"/>
          </a:xfrm>
        </p:spPr>
        <p:txBody>
          <a:bodyPr>
            <a:normAutofit/>
          </a:bodyPr>
          <a:lstStyle/>
          <a:p>
            <a:r>
              <a:rPr lang="mk-MK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49.5% of people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mk-MK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ordered/bought goods or services online in the last 12 months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2AE54BF-2581-4D14-A1E9-89136622302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3" name="Footer Placeholder 52">
            <a:extLst>
              <a:ext uri="{FF2B5EF4-FFF2-40B4-BE49-F238E27FC236}">
                <a16:creationId xmlns:a16="http://schemas.microsoft.com/office/drawing/2014/main" id="{1557424D-75FD-4489-9685-048E9F66D5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SOLUTION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18734" y="1527048"/>
            <a:ext cx="7165704" cy="530352"/>
          </a:xfrm>
        </p:spPr>
        <p:txBody>
          <a:bodyPr>
            <a:noAutofit/>
          </a:bodyPr>
          <a:lstStyle/>
          <a:p>
            <a:r>
              <a:rPr lang="en-US" dirty="0"/>
              <a:t>CLOSE THE GAP – School of Internet Governance MK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15158" y="2103120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/>
            <a:r>
              <a:rPr lang="en-US" dirty="0"/>
              <a:t>The IT Community could bridge the gap and the digital divide between tech and non-tech people and organizations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TARGETED SUPPORT  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23173" y="3319272"/>
            <a:ext cx="5935048" cy="640080"/>
          </a:xfrm>
        </p:spPr>
        <p:txBody>
          <a:bodyPr>
            <a:normAutofit/>
          </a:bodyPr>
          <a:lstStyle/>
          <a:p>
            <a:r>
              <a:rPr lang="en-US" dirty="0"/>
              <a:t>Vulnerability testing and risk assessment to CSOs which handle sensitive data for socially vulnerable groups.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42324" y="4046220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COST SAVINGS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42324" y="4432754"/>
            <a:ext cx="5719587" cy="365760"/>
          </a:xfrm>
        </p:spPr>
        <p:txBody>
          <a:bodyPr>
            <a:normAutofit/>
          </a:bodyPr>
          <a:lstStyle/>
          <a:p>
            <a:r>
              <a:rPr lang="en-US" dirty="0"/>
              <a:t>Reduce expenses for community - based organization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06C2114-7A69-43E0-801C-F0779B58AF1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EASY TO USE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1018725B-A88C-41E8-8D6A-44DF7A9F132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23173" y="5234940"/>
            <a:ext cx="6050458" cy="1050450"/>
          </a:xfrm>
        </p:spPr>
        <p:txBody>
          <a:bodyPr>
            <a:normAutofit/>
          </a:bodyPr>
          <a:lstStyle/>
          <a:p>
            <a:r>
              <a:rPr lang="en-US" dirty="0"/>
              <a:t>An easy to understand “who’s who” material and “how the internet works” </a:t>
            </a:r>
          </a:p>
          <a:p>
            <a:pPr algn="just"/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Partnership for resilience 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/>
          <a:lstStyle/>
          <a:p>
            <a:r>
              <a:rPr lang="en-US" dirty="0"/>
              <a:t>UNIQUE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627060" cy="822959"/>
          </a:xfrm>
        </p:spPr>
        <p:txBody>
          <a:bodyPr/>
          <a:lstStyle/>
          <a:p>
            <a:r>
              <a:rPr lang="en-ZA" dirty="0"/>
              <a:t>Non tech and Tech Ppl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099816"/>
            <a:ext cx="4114800" cy="428755"/>
          </a:xfrm>
        </p:spPr>
        <p:txBody>
          <a:bodyPr/>
          <a:lstStyle/>
          <a:p>
            <a:r>
              <a:rPr lang="en-ZA" dirty="0"/>
              <a:t>FIRST TO MARKET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3529584"/>
            <a:ext cx="4114800" cy="822960"/>
          </a:xfrm>
        </p:spPr>
        <p:txBody>
          <a:bodyPr/>
          <a:lstStyle/>
          <a:p>
            <a:r>
              <a:rPr lang="en-US" dirty="0"/>
              <a:t>School of Internet Governance MK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856232"/>
            <a:ext cx="4114800" cy="428755"/>
          </a:xfrm>
        </p:spPr>
        <p:txBody>
          <a:bodyPr/>
          <a:lstStyle/>
          <a:p>
            <a:r>
              <a:rPr lang="en-US" dirty="0"/>
              <a:t>TESTED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11403" y="2280434"/>
            <a:ext cx="4696908" cy="824763"/>
          </a:xfrm>
        </p:spPr>
        <p:txBody>
          <a:bodyPr/>
          <a:lstStyle/>
          <a:p>
            <a:r>
              <a:rPr lang="en-ZA" dirty="0"/>
              <a:t>Conducted testing with different stakeholders 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11403" y="3099816"/>
            <a:ext cx="4114800" cy="428755"/>
          </a:xfrm>
        </p:spPr>
        <p:txBody>
          <a:bodyPr/>
          <a:lstStyle/>
          <a:p>
            <a:r>
              <a:rPr lang="en-ZA" dirty="0"/>
              <a:t>AUTHENTIC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11402" y="3529583"/>
            <a:ext cx="4947147" cy="989835"/>
          </a:xfrm>
        </p:spPr>
        <p:txBody>
          <a:bodyPr>
            <a:normAutofit/>
          </a:bodyPr>
          <a:lstStyle/>
          <a:p>
            <a:r>
              <a:rPr lang="en-ZA" dirty="0"/>
              <a:t>Designed with the help and input of RIPE NCC, ICANN, DIPLO Foundation, IT Community, Internet service providers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COMPANY OVERVIEW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BUSINESS MODEL</a:t>
            </a:r>
          </a:p>
        </p:txBody>
      </p:sp>
      <p:pic>
        <p:nvPicPr>
          <p:cNvPr id="69" name="Content Placeholder 68" descr="Research outline">
            <a:extLst>
              <a:ext uri="{FF2B5EF4-FFF2-40B4-BE49-F238E27FC236}">
                <a16:creationId xmlns:a16="http://schemas.microsoft.com/office/drawing/2014/main" id="{A9A23FC7-EAC6-43DD-A4F6-0BF937BF6FBA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84531" y="2247214"/>
            <a:ext cx="914400" cy="914400"/>
          </a:xfr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5C3A7BE-F7FC-4942-A31A-491A8A80610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063600" y="3799982"/>
            <a:ext cx="1980000" cy="36000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ZA" sz="1800" noProof="1"/>
              <a:t>RESEARCH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E82690-B145-4D4F-B2D1-0B2A8C50FD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/>
          <a:p>
            <a:r>
              <a:rPr lang="en-ZA" noProof="1"/>
              <a:t>We based our research on market trends and commercial sales</a:t>
            </a:r>
          </a:p>
        </p:txBody>
      </p:sp>
      <p:pic>
        <p:nvPicPr>
          <p:cNvPr id="82" name="Content Placeholder 81" descr="Group outline">
            <a:extLst>
              <a:ext uri="{FF2B5EF4-FFF2-40B4-BE49-F238E27FC236}">
                <a16:creationId xmlns:a16="http://schemas.microsoft.com/office/drawing/2014/main" id="{D6F3D77A-EEB6-43C8-A6A3-01C9B69C2072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40786" y="2249595"/>
            <a:ext cx="914400" cy="914400"/>
          </a:xfr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95CCE699-03D1-4642-B46A-B14EF17DA18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/>
          <a:p>
            <a:r>
              <a:rPr lang="en-ZA" sz="1800" dirty="0"/>
              <a:t>DESIGN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640DF9D-0C9E-4C5D-9635-6B4DE10CCEE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45984" y="4245991"/>
            <a:ext cx="2103120" cy="118872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ZA" noProof="1"/>
              <a:t>We believe people need other people with other skills </a:t>
            </a:r>
          </a:p>
        </p:txBody>
      </p:sp>
      <p:pic>
        <p:nvPicPr>
          <p:cNvPr id="84" name="Content Placeholder 83" descr="Architecture outline">
            <a:extLst>
              <a:ext uri="{FF2B5EF4-FFF2-40B4-BE49-F238E27FC236}">
                <a16:creationId xmlns:a16="http://schemas.microsoft.com/office/drawing/2014/main" id="{28DD844E-E1CA-48AD-A483-B4880D131CD9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82119" y="2245627"/>
            <a:ext cx="914400" cy="914400"/>
          </a:xfr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C1DF189-6F2F-4C21-88CC-C82D3D0D147B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153400" y="3799982"/>
            <a:ext cx="1980000" cy="3600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ZA" noProof="1"/>
              <a:t>In House project </a:t>
            </a:r>
            <a:endParaRPr lang="en-ZA" sz="1800" noProof="1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0297407-CE4E-4284-879D-AEC39571362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89013" y="4241439"/>
            <a:ext cx="2413270" cy="840182"/>
          </a:xfrm>
        </p:spPr>
        <p:txBody>
          <a:bodyPr>
            <a:noAutofit/>
          </a:bodyPr>
          <a:lstStyle/>
          <a:p>
            <a:r>
              <a:rPr lang="en-ZA" noProof="1"/>
              <a:t>Easy to understand </a:t>
            </a:r>
          </a:p>
        </p:txBody>
      </p:sp>
      <p:sp>
        <p:nvSpPr>
          <p:cNvPr id="67" name="Date Placeholder 66">
            <a:extLst>
              <a:ext uri="{FF2B5EF4-FFF2-40B4-BE49-F238E27FC236}">
                <a16:creationId xmlns:a16="http://schemas.microsoft.com/office/drawing/2014/main" id="{C5C9AB6C-B8FC-40C9-A0D0-4D653995F1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5C44B1-BA82-483C-BD91-F89067442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ZA" dirty="0"/>
              <a:t>Pitch deck title</a:t>
            </a:r>
          </a:p>
        </p:txBody>
      </p:sp>
      <p:sp>
        <p:nvSpPr>
          <p:cNvPr id="68" name="Slide Number Placeholder 67">
            <a:extLst>
              <a:ext uri="{FF2B5EF4-FFF2-40B4-BE49-F238E27FC236}">
                <a16:creationId xmlns:a16="http://schemas.microsoft.com/office/drawing/2014/main" id="{B021EF79-3E65-41F9-83B6-DC0B2A51E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{7C70E51A-FF74-4201-9170-D7AB126A1EEE}tf16411248_win32</Template>
  <TotalTime>61</TotalTime>
  <Words>495</Words>
  <Application>Microsoft Office PowerPoint</Application>
  <PresentationFormat>Widescreen</PresentationFormat>
  <Paragraphs>86</Paragraphs>
  <Slides>10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Roboto</vt:lpstr>
      <vt:lpstr>Office Theme</vt:lpstr>
      <vt:lpstr>Digital divide</vt:lpstr>
      <vt:lpstr>Challenges </vt:lpstr>
      <vt:lpstr>Digital security sprint key takeaways  </vt:lpstr>
      <vt:lpstr>PROBLEM</vt:lpstr>
      <vt:lpstr>GROWTH STRATEGY</vt:lpstr>
      <vt:lpstr>SOLUTION</vt:lpstr>
      <vt:lpstr>Partnership for resilience </vt:lpstr>
      <vt:lpstr>COMPANY OVERVIEW</vt:lpstr>
      <vt:lpstr>BUSINESS MODEL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Digital divide</dc:title>
  <dc:creator>Liljana Pecova</dc:creator>
  <cp:lastModifiedBy>Liljana Pecova</cp:lastModifiedBy>
  <cp:revision>3</cp:revision>
  <dcterms:created xsi:type="dcterms:W3CDTF">2023-06-27T11:15:23Z</dcterms:created>
  <dcterms:modified xsi:type="dcterms:W3CDTF">2023-06-27T12:16:49Z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